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9" r:id="rId4"/>
    <p:sldId id="263" r:id="rId5"/>
    <p:sldId id="260" r:id="rId6"/>
    <p:sldId id="264" r:id="rId7"/>
    <p:sldId id="265" r:id="rId8"/>
    <p:sldId id="266" r:id="rId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TEYjjU1/fIRL0UMs4ojtEcxCv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D23A6"/>
    <a:srgbClr val="39C6E7"/>
    <a:srgbClr val="8CE838"/>
    <a:srgbClr val="7BE1EF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10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1627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24205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24205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800380"/>
            <a:ext cx="18288000" cy="448662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8288000" cy="58003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978467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7590" y="7578818"/>
            <a:ext cx="11274020" cy="1323179"/>
          </a:xfrm>
        </p:spPr>
        <p:txBody>
          <a:bodyPr>
            <a:normAutofit/>
          </a:bodyPr>
          <a:lstStyle>
            <a:lvl1pPr marL="0" indent="0" algn="l">
              <a:buNone/>
              <a:defRPr sz="3900">
                <a:solidFill>
                  <a:schemeClr val="tx2"/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 / DEPT OF MATHS/DR.SNSRCAS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163" y="4698436"/>
            <a:ext cx="14350702" cy="2689751"/>
          </a:xfrm>
          <a:effectLst/>
        </p:spPr>
        <p:txBody>
          <a:bodyPr>
            <a:noAutofit/>
          </a:bodyPr>
          <a:lstStyle>
            <a:lvl1pPr marL="1142991" indent="-816422" algn="l"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0" y="1097279"/>
            <a:ext cx="12801600" cy="5212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 / DEPT OF MATHS/DR.SNSRCAS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07516" y="564776"/>
            <a:ext cx="4114800" cy="785750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48227" y="1097279"/>
            <a:ext cx="9658574" cy="73420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 / DEPT OF MATHS/DR.SNSRCAS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 / DEPT OF MATHS/DR.SNSRCAS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286000" y="1097280"/>
            <a:ext cx="12801600" cy="5212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00380"/>
            <a:ext cx="18288000" cy="448662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8288000" cy="58003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978467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390" y="3258972"/>
            <a:ext cx="11933332" cy="3635019"/>
          </a:xfrm>
          <a:effectLst/>
        </p:spPr>
        <p:txBody>
          <a:bodyPr anchor="b"/>
          <a:lstStyle>
            <a:lvl1pPr algn="r">
              <a:defRPr sz="82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876" y="6911267"/>
            <a:ext cx="11940988" cy="1253190"/>
          </a:xfrm>
        </p:spPr>
        <p:txBody>
          <a:bodyPr anchor="t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 / DEPT OF MATHS/DR.SNSRCAS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 / DEPT OF MATHS/DR.SNSRCAS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5998" y="1097279"/>
            <a:ext cx="6693408" cy="5212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9290304" y="1097280"/>
            <a:ext cx="6693408" cy="5212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97280"/>
            <a:ext cx="6693408" cy="95964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43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2894" y="2100491"/>
            <a:ext cx="6693408" cy="41148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9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4604" y="1097280"/>
            <a:ext cx="6693408" cy="95964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43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marL="0" lvl="0" indent="0" algn="ctr" defTabSz="1632844" rtl="0" eaLnBrk="1" latinLnBrk="0" hangingPunct="1">
              <a:spcBef>
                <a:spcPct val="20000"/>
              </a:spcBef>
              <a:spcAft>
                <a:spcPts val="536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0" y="2098548"/>
            <a:ext cx="6693408" cy="41148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9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 / DEPT OF MATHS/DR.SNSRCAS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 / DEPT OF MATHS/DR.SNSRCAS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 / DEPT OF MATHS/DR.SNSRCAS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1" y="3314701"/>
            <a:ext cx="7272170" cy="1887740"/>
          </a:xfrm>
          <a:effectLst/>
        </p:spPr>
        <p:txBody>
          <a:bodyPr anchor="b">
            <a:noAutofit/>
          </a:bodyPr>
          <a:lstStyle>
            <a:lvl1pPr marL="408211" indent="-408211" algn="l">
              <a:defRPr sz="5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7031" y="1097280"/>
            <a:ext cx="8034170" cy="7342095"/>
          </a:xfrm>
        </p:spPr>
        <p:txBody>
          <a:bodyPr anchor="ctr"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5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0" y="5246703"/>
            <a:ext cx="6777320" cy="3209277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 / DEPT OF MATHS/DR.SNSRCAS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00380"/>
            <a:ext cx="18288000" cy="448662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8288000" cy="58003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978467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50350" y="1714500"/>
            <a:ext cx="8229600" cy="4691709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36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4" y="1515729"/>
            <a:ext cx="7388228" cy="3244530"/>
          </a:xfrm>
        </p:spPr>
        <p:txBody>
          <a:bodyPr anchor="b"/>
          <a:lstStyle>
            <a:lvl1pPr marL="326569" indent="-326569">
              <a:buFont typeface="Georgia" pitchFamily="18" charset="0"/>
              <a:buChar char="*"/>
              <a:defRPr sz="29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 / DEPT OF MATHS/DR.SNSRCAS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536" y="6696632"/>
            <a:ext cx="12767076" cy="1714500"/>
          </a:xfrm>
        </p:spPr>
        <p:txBody>
          <a:bodyPr anchor="b">
            <a:noAutofit/>
          </a:bodyPr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58100"/>
            <a:ext cx="18288000" cy="26289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8288000" cy="76581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652456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6579" y="6558252"/>
            <a:ext cx="13025022" cy="1714500"/>
          </a:xfrm>
          <a:prstGeom prst="rect">
            <a:avLst/>
          </a:prstGeom>
          <a:effectLst/>
        </p:spPr>
        <p:txBody>
          <a:bodyPr vert="horz" lIns="163284" tIns="81642" rIns="163284" bIns="81642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98390"/>
            <a:ext cx="12801600" cy="5212080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0" y="9258301"/>
            <a:ext cx="5029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399" y="9258301"/>
            <a:ext cx="6705602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S.REKHA/ASSISTANT PROFESSOR / DEPT OF MATHS/DR.SNSRCAS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9258301"/>
            <a:ext cx="36576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571495" indent="-571495" algn="r" defTabSz="1632844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8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8211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79706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469560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59413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81923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971776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10615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082110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20949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 flipH="1">
            <a:off x="18287999" y="0"/>
            <a:ext cx="45719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"/>
          <p:cNvSpPr txBox="1"/>
          <p:nvPr/>
        </p:nvSpPr>
        <p:spPr>
          <a:xfrm>
            <a:off x="0" y="6835051"/>
            <a:ext cx="15620999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35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1"/>
          <p:cNvSpPr txBox="1"/>
          <p:nvPr/>
        </p:nvSpPr>
        <p:spPr>
          <a:xfrm>
            <a:off x="1225532" y="498262"/>
            <a:ext cx="1499616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none" dirty="0" smtClean="0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                </a:t>
            </a:r>
            <a:endParaRPr sz="4000" b="1" i="0" u="none" strike="noStrike" cap="none" dirty="0">
              <a:solidFill>
                <a:schemeClr val="accent6">
                  <a:lumMod val="75000"/>
                </a:schemeClr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22" t="13176" r="32344" b="11708"/>
          <a:stretch/>
        </p:blipFill>
        <p:spPr>
          <a:xfrm>
            <a:off x="631767" y="432263"/>
            <a:ext cx="2044931" cy="2043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12572" y="452619"/>
            <a:ext cx="13217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mbria" pitchFamily="18" charset="0"/>
              </a:rPr>
              <a:t>Dr.SNS RAJALAKSHMI COLLEGE OF ARTS AND SCIENCE</a:t>
            </a:r>
          </a:p>
        </p:txBody>
      </p:sp>
      <p:sp>
        <p:nvSpPr>
          <p:cNvPr id="20482" name="AutoShape 2" descr="MATHS BRIDGE COURSE concept of BODMA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MATHS BRIDGE COURSE concept of BODMA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MATHS BRIDGE COURSE concept of BODMA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MATHS BRIDGE COURSE concept of BODMA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26971" y="1324947"/>
            <a:ext cx="102076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600060" algn="l"/>
              </a:tabLst>
            </a:pPr>
            <a:r>
              <a:rPr lang="en-CA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old"/>
              </a:rPr>
              <a:t> (AUTONOMOUS)  </a:t>
            </a:r>
          </a:p>
          <a:p>
            <a:pPr algn="ctr">
              <a:tabLst>
                <a:tab pos="600060" algn="l"/>
              </a:tabLst>
            </a:pPr>
            <a:r>
              <a:rPr lang="en-CA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old"/>
              </a:rPr>
              <a:t>Accredited by NAAC 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old"/>
              </a:rPr>
              <a:t>(Cycle-III) </a:t>
            </a:r>
            <a:r>
              <a:rPr lang="en-CA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old"/>
              </a:rPr>
              <a:t>with ‘A+’ Grade</a:t>
            </a:r>
          </a:p>
          <a:p>
            <a:pPr algn="ctr">
              <a:tabLst>
                <a:tab pos="600060" algn="l"/>
              </a:tabLst>
            </a:pPr>
            <a:endParaRPr lang="en-CA" sz="36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 Bol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10137" y="2668556"/>
            <a:ext cx="16029993" cy="10718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endParaRPr lang="en-IN" sz="4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12700" algn="ctr">
              <a:spcBef>
                <a:spcPts val="100"/>
              </a:spcBef>
            </a:pPr>
            <a:r>
              <a:rPr lang="en-IN" sz="4000" b="1" dirty="0" smtClean="0">
                <a:solidFill>
                  <a:schemeClr val="tx1"/>
                </a:solidFill>
                <a:latin typeface="Cambria" pitchFamily="18" charset="0"/>
              </a:rPr>
              <a:t>Department of Mathematics</a:t>
            </a:r>
          </a:p>
          <a:p>
            <a:pPr marL="12700" algn="ctr">
              <a:spcBef>
                <a:spcPts val="100"/>
              </a:spcBef>
            </a:pPr>
            <a:endParaRPr lang="en-IN" sz="44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en-IN" sz="48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en-US" sz="4800" b="1" dirty="0" smtClean="0"/>
              <a:t>   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COURSE: FUZZY LOGIC AND NEURAL NETWORKS</a:t>
            </a:r>
          </a:p>
          <a:p>
            <a:pPr marL="12700" algn="ctr">
              <a:spcBef>
                <a:spcPts val="100"/>
              </a:spcBef>
            </a:pPr>
            <a:endParaRPr lang="en-IN" sz="4800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0" algn="ctr"/>
            <a:r>
              <a:rPr lang="e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Topic: </a:t>
            </a:r>
            <a:r>
              <a:rPr lang="en-US" sz="3200" b="1" dirty="0" smtClean="0">
                <a:solidFill>
                  <a:schemeClr val="dk1"/>
                </a:solidFill>
                <a:latin typeface="Cambria"/>
                <a:sym typeface="Cambria"/>
              </a:rPr>
              <a:t>LOGIC AND CONNECTIVES</a:t>
            </a:r>
            <a:endParaRPr lang="en-US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5F0854D6-93C0-4F16-B231-EDC28C39D43C}"/>
              </a:ext>
            </a:extLst>
          </p:cNvPr>
          <p:cNvSpPr txBox="1">
            <a:spLocks/>
          </p:cNvSpPr>
          <p:nvPr/>
        </p:nvSpPr>
        <p:spPr>
          <a:xfrm>
            <a:off x="11890943" y="7375163"/>
            <a:ext cx="5986511" cy="2280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spcBef>
                <a:spcPts val="100"/>
              </a:spcBef>
            </a:pPr>
            <a:endParaRPr lang="en-IN" sz="3200" b="1" dirty="0" smtClean="0">
              <a:solidFill>
                <a:srgbClr val="C00000"/>
              </a:solidFill>
              <a:latin typeface="Book Antiqua" panose="02040602050305030304" pitchFamily="18" charset="0"/>
              <a:cs typeface="Arial"/>
            </a:endParaRPr>
          </a:p>
          <a:p>
            <a:pPr marL="12700" algn="r">
              <a:spcBef>
                <a:spcPts val="100"/>
              </a:spcBef>
            </a:pPr>
            <a:r>
              <a:rPr lang="en-IN" sz="2800" b="1" dirty="0" smtClean="0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S.REKHA</a:t>
            </a:r>
            <a:endParaRPr lang="en-IN" sz="2800" b="1" kern="0" dirty="0">
              <a:solidFill>
                <a:schemeClr val="tx1"/>
              </a:solidFill>
              <a:latin typeface="Book Antiqua" panose="02040602050305030304" pitchFamily="18" charset="0"/>
              <a:cs typeface="Arial"/>
            </a:endParaRPr>
          </a:p>
          <a:p>
            <a:pPr marL="12700" algn="r">
              <a:spcBef>
                <a:spcPts val="100"/>
              </a:spcBef>
            </a:pPr>
            <a:r>
              <a:rPr lang="en-IN" sz="2800" b="1" kern="0" dirty="0" smtClean="0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Assistant  Professor</a:t>
            </a:r>
            <a:endParaRPr lang="en-IN" sz="2800" b="1" kern="0" dirty="0">
              <a:solidFill>
                <a:schemeClr val="tx1"/>
              </a:solidFill>
              <a:latin typeface="Book Antiqua" panose="02040602050305030304" pitchFamily="18" charset="0"/>
              <a:cs typeface="Arial"/>
            </a:endParaRPr>
          </a:p>
          <a:p>
            <a:pPr marL="12700" algn="r">
              <a:spcBef>
                <a:spcPts val="100"/>
              </a:spcBef>
            </a:pPr>
            <a:r>
              <a:rPr lang="en-IN" sz="2800" b="1" kern="0" dirty="0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Dept. of </a:t>
            </a:r>
            <a:r>
              <a:rPr lang="en-IN" sz="2800" b="1" kern="0" dirty="0" smtClean="0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Mathematics</a:t>
            </a:r>
            <a:endParaRPr lang="en-IN" sz="2800" b="1" kern="0" dirty="0">
              <a:solidFill>
                <a:schemeClr val="tx1"/>
              </a:solidFill>
              <a:latin typeface="Book Antiqua" panose="02040602050305030304" pitchFamily="18" charset="0"/>
              <a:cs typeface="Arial"/>
            </a:endParaRPr>
          </a:p>
          <a:p>
            <a:pPr marL="12700" algn="r">
              <a:spcBef>
                <a:spcPts val="100"/>
              </a:spcBef>
            </a:pPr>
            <a:r>
              <a:rPr lang="en-IN" sz="2800" b="1" kern="0" dirty="0" err="1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Dr.</a:t>
            </a:r>
            <a:r>
              <a:rPr lang="en-IN" sz="2800" b="1" kern="0" dirty="0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 SNSRCAS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4338041" y="9739312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914398" y="9258301"/>
            <a:ext cx="8901405" cy="547688"/>
          </a:xfrm>
        </p:spPr>
        <p:txBody>
          <a:bodyPr/>
          <a:lstStyle/>
          <a:p>
            <a:r>
              <a:rPr lang="en-US" smtClean="0"/>
              <a:t>S.REKHA/ASSISTANT PROFESSOR / DEPT OF MATHS/DR.SNSRCAS</a:t>
            </a:r>
            <a:endParaRPr lang="en-US" dirty="0"/>
          </a:p>
        </p:txBody>
      </p:sp>
      <p:pic>
        <p:nvPicPr>
          <p:cNvPr id="1026" name="Picture 2" descr="C:\Users\saravanan\Downloads\IMG_20230609_1501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77701" y="5673012"/>
            <a:ext cx="2226053" cy="2052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3429000" y="647700"/>
            <a:ext cx="118872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LOGIC CONNECTIVES</a:t>
            </a:r>
            <a:endParaRPr sz="3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8" name="AutoShape 4" descr="Rose Law Firm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0" name="AutoShape 6" descr="Rose Law Firm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336089" y="3099729"/>
            <a:ext cx="153041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Five (5) Common Logical Connectives or Operators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Negation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Conjunction (AND)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Disjunction (Inclusive OR)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Implication (Conditional)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Biconditional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(Double Implication)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22" t="13176" r="32344" b="11708"/>
          <a:stretch/>
        </p:blipFill>
        <p:spPr>
          <a:xfrm>
            <a:off x="0" y="245650"/>
            <a:ext cx="2044931" cy="2043288"/>
          </a:xfrm>
          <a:prstGeom prst="rect">
            <a:avLst/>
          </a:prstGeom>
        </p:spPr>
      </p:pic>
      <p:pic>
        <p:nvPicPr>
          <p:cNvPr id="15" name="Google Shape;16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30400" y="9444913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914399" y="9258301"/>
            <a:ext cx="9367936" cy="547688"/>
          </a:xfrm>
        </p:spPr>
        <p:txBody>
          <a:bodyPr/>
          <a:lstStyle/>
          <a:p>
            <a:r>
              <a:rPr lang="en-US" dirty="0" smtClean="0"/>
              <a:t>S.REKHA/ASSISTANT PROFESSOR / DEPT OF MATHS/DR.SNSRCAS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343608" y="647700"/>
            <a:ext cx="1526488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 smtClean="0"/>
              <a:t>I.           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Truth Table of Logical Negation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negation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of a statement is also a statement with a truth value that is exactly opposite that of the original statement. For instance, the negation of the statement is written symbolically as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066800" y="1714500"/>
            <a:ext cx="11201400" cy="207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indent="-514350" algn="just">
              <a:lnSpc>
                <a:spcPct val="150000"/>
              </a:lnSpc>
              <a:buClr>
                <a:schemeClr val="dk1"/>
              </a:buClr>
              <a:buSzPts val="3400"/>
            </a:pPr>
            <a:r>
              <a:rPr lang="en-IN" sz="3600" dirty="0" smtClean="0">
                <a:latin typeface="Cambria" pitchFamily="18" charset="0"/>
              </a:rPr>
              <a:t> </a:t>
            </a:r>
          </a:p>
          <a:p>
            <a:pPr marL="514350" indent="-514350" algn="just">
              <a:lnSpc>
                <a:spcPct val="150000"/>
              </a:lnSpc>
              <a:buClr>
                <a:schemeClr val="dk1"/>
              </a:buClr>
              <a:buSzPts val="3400"/>
              <a:buFont typeface="Calibri"/>
              <a:buAutoNum type="arabicPeriod"/>
            </a:pPr>
            <a:endParaRPr lang="en-IN" sz="3600" dirty="0" smtClean="0">
              <a:latin typeface="Cambria" pitchFamily="18" charset="0"/>
            </a:endParaRPr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AutoNum type="arabicPeriod"/>
            </a:pPr>
            <a:endParaRPr dirty="0"/>
          </a:p>
        </p:txBody>
      </p:sp>
      <p:sp>
        <p:nvSpPr>
          <p:cNvPr id="1028" name="AutoShape 4" descr="Rose Law Firm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0" name="AutoShape 6" descr="Rose Law Firm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266" name="AutoShape 2" descr="16,058,901 Industry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16,058,901 Industry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22" t="13176" r="32344" b="11708"/>
          <a:stretch/>
        </p:blipFill>
        <p:spPr>
          <a:xfrm>
            <a:off x="0" y="0"/>
            <a:ext cx="2044931" cy="2043288"/>
          </a:xfrm>
          <a:prstGeom prst="rect">
            <a:avLst/>
          </a:prstGeom>
        </p:spPr>
      </p:pic>
      <p:sp>
        <p:nvSpPr>
          <p:cNvPr id="9218" name="AutoShape 2" descr="negation truth table: if P is true then not P is false. also, if P is false then not P is tru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negation truth table: if P is true then not P is false. also, if P is false then not P is tru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Truth Tables of Five Common Logical Connectives or Operator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Intro to Truth Tables, Statements, and Connectives | ChiliMa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2792" y="4665307"/>
            <a:ext cx="8584163" cy="465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22" t="13176" r="32344" b="11708"/>
          <a:stretch/>
        </p:blipFill>
        <p:spPr>
          <a:xfrm>
            <a:off x="152400" y="152400"/>
            <a:ext cx="2044931" cy="2043288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4319380" y="9482235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914399" y="9258301"/>
            <a:ext cx="13604034" cy="547688"/>
          </a:xfrm>
        </p:spPr>
        <p:txBody>
          <a:bodyPr/>
          <a:lstStyle/>
          <a:p>
            <a:r>
              <a:rPr lang="en-US" dirty="0" smtClean="0"/>
              <a:t>S.REKHA/ASSISTANT PROFESSOR / DEPT OF MATHS/DR.SNSRCAS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Mathematical Logic: Logical Connectives and their Trut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6751" y="1106398"/>
            <a:ext cx="138279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/>
              <a:t>Truth Table of Logical Conjunction</a:t>
            </a: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/>
              <a:t>A </a:t>
            </a:r>
            <a:r>
              <a:rPr lang="en-US" sz="3200" b="1" dirty="0" smtClean="0"/>
              <a:t>conjunction</a:t>
            </a:r>
            <a:r>
              <a:rPr lang="en-US" sz="3200" dirty="0" smtClean="0"/>
              <a:t> is a type of compound statement that is comprised of two propositions (also known as simple statements) joined by the AND operator.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22" t="13176" r="32344" b="11708"/>
          <a:stretch/>
        </p:blipFill>
        <p:spPr>
          <a:xfrm>
            <a:off x="0" y="0"/>
            <a:ext cx="2044931" cy="2043288"/>
          </a:xfrm>
          <a:prstGeom prst="rect">
            <a:avLst/>
          </a:prstGeom>
        </p:spPr>
      </p:pic>
      <p:pic>
        <p:nvPicPr>
          <p:cNvPr id="7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9868" y="3601616"/>
            <a:ext cx="7165911" cy="571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4170089" y="9370269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398" y="9258301"/>
            <a:ext cx="10095724" cy="547688"/>
          </a:xfrm>
        </p:spPr>
        <p:txBody>
          <a:bodyPr/>
          <a:lstStyle/>
          <a:p>
            <a:r>
              <a:rPr lang="en-US" dirty="0" smtClean="0"/>
              <a:t>S.REKHA/ASSISTANT PROFESSOR / DEPT OF MATHS/DR.SNSRCAS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Mathematical Logic: Logical Connectives and their Trut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6751" y="1106398"/>
            <a:ext cx="138279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Truth Table of Logical Disjunction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disjunction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is a kind of compound statement that is composed of two simple statements formed by joining the statements with the OR operator.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22" t="13176" r="32344" b="11708"/>
          <a:stretch/>
        </p:blipFill>
        <p:spPr>
          <a:xfrm>
            <a:off x="0" y="0"/>
            <a:ext cx="2044931" cy="2043288"/>
          </a:xfrm>
          <a:prstGeom prst="rect">
            <a:avLst/>
          </a:prstGeom>
        </p:spPr>
      </p:pic>
      <p:pic>
        <p:nvPicPr>
          <p:cNvPr id="7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2218" y="4572000"/>
            <a:ext cx="7447578" cy="476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4300718" y="9314285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398" y="9258301"/>
            <a:ext cx="9778484" cy="547688"/>
          </a:xfrm>
        </p:spPr>
        <p:txBody>
          <a:bodyPr/>
          <a:lstStyle/>
          <a:p>
            <a:pPr algn="ctr"/>
            <a:r>
              <a:rPr lang="en-US" dirty="0" smtClean="0"/>
              <a:t>S.REKHA/ASSISTANT PROFESSOR / DEPT OF MATHS/DR.SNSRCAS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Mathematical Logic: Logical Connectives and their Trut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6751" y="1106398"/>
            <a:ext cx="138279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b="1" dirty="0" smtClean="0"/>
              <a:t>Truth Table of Logical Implication</a:t>
            </a:r>
          </a:p>
          <a:p>
            <a:endParaRPr lang="en-US" sz="3600" b="1" dirty="0" smtClean="0"/>
          </a:p>
          <a:p>
            <a:r>
              <a:rPr lang="en-US" sz="3600" dirty="0" smtClean="0"/>
              <a:t>An </a:t>
            </a:r>
            <a:r>
              <a:rPr lang="en-US" sz="3600" b="1" dirty="0" smtClean="0"/>
              <a:t>implication</a:t>
            </a:r>
            <a:r>
              <a:rPr lang="en-US" sz="3600" dirty="0" smtClean="0"/>
              <a:t> (also known as a </a:t>
            </a:r>
            <a:r>
              <a:rPr lang="en-US" sz="3600" b="1" dirty="0" smtClean="0"/>
              <a:t>conditional statement</a:t>
            </a:r>
            <a:r>
              <a:rPr lang="en-US" sz="3600" dirty="0" smtClean="0"/>
              <a:t>) is a type of compound statement that is formed by joining two simple statements with the logical implication connective or operator.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22" t="13176" r="32344" b="11708"/>
          <a:stretch/>
        </p:blipFill>
        <p:spPr>
          <a:xfrm>
            <a:off x="0" y="0"/>
            <a:ext cx="2044931" cy="2043288"/>
          </a:xfrm>
          <a:prstGeom prst="rect">
            <a:avLst/>
          </a:prstGeom>
        </p:spPr>
      </p:pic>
      <p:pic>
        <p:nvPicPr>
          <p:cNvPr id="7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9162" y="4226573"/>
            <a:ext cx="6594896" cy="53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3964817" y="9332946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399" y="9258301"/>
            <a:ext cx="9274630" cy="547688"/>
          </a:xfrm>
        </p:spPr>
        <p:txBody>
          <a:bodyPr/>
          <a:lstStyle/>
          <a:p>
            <a:r>
              <a:rPr lang="en-US" dirty="0" smtClean="0"/>
              <a:t>S.REKHA/ASSISTANT PROFESSOR / DEPT OF MATHS/DR.SNSRCAS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Mathematical Logic: Logical Connectives and their Trut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6751" y="1106398"/>
            <a:ext cx="138279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Truth Table of Logical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Biconditional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/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double implication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(also known as a 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biconditional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statement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is a type of compound statement that is formed by joining two simple statements with the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biconditional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operator. 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22" t="13176" r="32344" b="11708"/>
          <a:stretch/>
        </p:blipFill>
        <p:spPr>
          <a:xfrm>
            <a:off x="0" y="0"/>
            <a:ext cx="2044931" cy="2043288"/>
          </a:xfrm>
          <a:prstGeom prst="rect">
            <a:avLst/>
          </a:prstGeom>
        </p:spPr>
      </p:pic>
      <p:pic>
        <p:nvPicPr>
          <p:cNvPr id="7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2931" y="4105470"/>
            <a:ext cx="6214188" cy="491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4207412" y="9463574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399" y="9258301"/>
            <a:ext cx="9162662" cy="547688"/>
          </a:xfrm>
        </p:spPr>
        <p:txBody>
          <a:bodyPr/>
          <a:lstStyle/>
          <a:p>
            <a:r>
              <a:rPr lang="en-US" dirty="0" smtClean="0"/>
              <a:t>S.REKHA/ASSISTANT PROFESSOR / DEPT OF MATHS/DR.SNSRCAS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Mathematical Logic: Logical Connectives and their Trut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6751" y="1106398"/>
            <a:ext cx="13827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22" t="13176" r="32344" b="11708"/>
          <a:stretch/>
        </p:blipFill>
        <p:spPr>
          <a:xfrm>
            <a:off x="0" y="0"/>
            <a:ext cx="2044931" cy="2043288"/>
          </a:xfrm>
          <a:prstGeom prst="rect">
            <a:avLst/>
          </a:prstGeom>
        </p:spPr>
      </p:pic>
      <p:pic>
        <p:nvPicPr>
          <p:cNvPr id="7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62874" y="4217437"/>
            <a:ext cx="10021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                 THANK YOU </a:t>
            </a:r>
            <a:endParaRPr lang="en-US" sz="60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338040" y="9314285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914399" y="9258301"/>
            <a:ext cx="10562254" cy="547688"/>
          </a:xfrm>
        </p:spPr>
        <p:txBody>
          <a:bodyPr/>
          <a:lstStyle/>
          <a:p>
            <a:r>
              <a:rPr lang="en-US" dirty="0" smtClean="0"/>
              <a:t>S.REKHA/ASSISTANT PROFESSOR / DEPT OF MATHS/DR.SNSRCAS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9114802</TotalTime>
  <Words>178</Words>
  <Application>Microsoft Office PowerPoint</Application>
  <PresentationFormat>Custom</PresentationFormat>
  <Paragraphs>74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saravanan</cp:lastModifiedBy>
  <cp:revision>177</cp:revision>
  <dcterms:created xsi:type="dcterms:W3CDTF">2006-08-16T00:00:00Z</dcterms:created>
  <dcterms:modified xsi:type="dcterms:W3CDTF">2023-08-02T12:20:11Z</dcterms:modified>
</cp:coreProperties>
</file>